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15"/>
  </p:handoutMasterIdLst>
  <p:sldIdLst>
    <p:sldId id="257" r:id="rId2"/>
    <p:sldId id="258" r:id="rId3"/>
    <p:sldId id="259" r:id="rId4"/>
    <p:sldId id="261" r:id="rId5"/>
    <p:sldId id="260" r:id="rId6"/>
    <p:sldId id="262" r:id="rId7"/>
    <p:sldId id="263" r:id="rId8"/>
    <p:sldId id="264" r:id="rId9"/>
    <p:sldId id="265" r:id="rId10"/>
    <p:sldId id="266" r:id="rId11"/>
    <p:sldId id="267" r:id="rId12"/>
    <p:sldId id="268" r:id="rId13"/>
    <p:sldId id="269" r:id="rId1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mn-ea"/>
        <a:cs typeface="+mn-cs"/>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753"/>
    <p:restoredTop sz="90915"/>
  </p:normalViewPr>
  <p:slideViewPr>
    <p:cSldViewPr>
      <p:cViewPr varScale="1">
        <p:scale>
          <a:sx n="107" d="100"/>
          <a:sy n="107" d="100"/>
        </p:scale>
        <p:origin x="680"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image" Target="../media/image26.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 Id="rId4" Type="http://schemas.openxmlformats.org/officeDocument/2006/relationships/image" Target="../media/image3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17411"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17412"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17413"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C7660016-9ED1-0449-8D16-2B354BB5E154}"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47E9088-14EF-3D40-A789-A71997607F19}" type="slidenum">
              <a:rPr lang="en-US" altLang="en-US"/>
              <a:pPr/>
              <a:t>‹#›</a:t>
            </a:fld>
            <a:endParaRPr lang="en-US" altLang="en-US"/>
          </a:p>
        </p:txBody>
      </p:sp>
    </p:spTree>
    <p:extLst>
      <p:ext uri="{BB962C8B-B14F-4D97-AF65-F5344CB8AC3E}">
        <p14:creationId xmlns:p14="http://schemas.microsoft.com/office/powerpoint/2010/main" val="35211533"/>
      </p:ext>
    </p:extLst>
  </p:cSld>
  <p:clrMapOvr>
    <a:masterClrMapping/>
  </p:clrMapOvr>
  <p:transitio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573F601-50C2-9D40-8C35-AC87DA185A32}" type="slidenum">
              <a:rPr lang="en-US" altLang="en-US"/>
              <a:pPr/>
              <a:t>‹#›</a:t>
            </a:fld>
            <a:endParaRPr lang="en-US" altLang="en-US"/>
          </a:p>
        </p:txBody>
      </p:sp>
    </p:spTree>
    <p:extLst>
      <p:ext uri="{BB962C8B-B14F-4D97-AF65-F5344CB8AC3E}">
        <p14:creationId xmlns:p14="http://schemas.microsoft.com/office/powerpoint/2010/main" val="1741388610"/>
      </p:ext>
    </p:extLst>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B329B33-9F70-C642-90E3-6AE54E626C5E}" type="slidenum">
              <a:rPr lang="en-US" altLang="en-US"/>
              <a:pPr/>
              <a:t>‹#›</a:t>
            </a:fld>
            <a:endParaRPr lang="en-US" altLang="en-US"/>
          </a:p>
        </p:txBody>
      </p:sp>
    </p:spTree>
    <p:extLst>
      <p:ext uri="{BB962C8B-B14F-4D97-AF65-F5344CB8AC3E}">
        <p14:creationId xmlns:p14="http://schemas.microsoft.com/office/powerpoint/2010/main" val="1611226954"/>
      </p:ext>
    </p:extLst>
  </p:cSld>
  <p:clrMapOvr>
    <a:masterClrMapping/>
  </p:clrMapOvr>
  <p:transition spd="slow">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Picture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1F91544B-E377-9448-9D75-BA9AB58A6D7C}" type="slidenum">
              <a:rPr lang="en-US" altLang="en-US"/>
              <a:pPr/>
              <a:t>‹#›</a:t>
            </a:fld>
            <a:endParaRPr lang="en-US" altLang="en-US"/>
          </a:p>
        </p:txBody>
      </p:sp>
    </p:spTree>
    <p:extLst>
      <p:ext uri="{BB962C8B-B14F-4D97-AF65-F5344CB8AC3E}">
        <p14:creationId xmlns:p14="http://schemas.microsoft.com/office/powerpoint/2010/main" val="122627208"/>
      </p:ext>
    </p:extLst>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46F8300-E15C-1A40-8CE7-5C71D75C6E66}" type="slidenum">
              <a:rPr lang="en-US" altLang="en-US"/>
              <a:pPr/>
              <a:t>‹#›</a:t>
            </a:fld>
            <a:endParaRPr lang="en-US" altLang="en-US"/>
          </a:p>
        </p:txBody>
      </p:sp>
    </p:spTree>
    <p:extLst>
      <p:ext uri="{BB962C8B-B14F-4D97-AF65-F5344CB8AC3E}">
        <p14:creationId xmlns:p14="http://schemas.microsoft.com/office/powerpoint/2010/main" val="1242232206"/>
      </p:ext>
    </p:extLst>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F747A31-E4DA-B140-A006-102ECF5DC565}" type="slidenum">
              <a:rPr lang="en-US" altLang="en-US"/>
              <a:pPr/>
              <a:t>‹#›</a:t>
            </a:fld>
            <a:endParaRPr lang="en-US" altLang="en-US"/>
          </a:p>
        </p:txBody>
      </p:sp>
    </p:spTree>
    <p:extLst>
      <p:ext uri="{BB962C8B-B14F-4D97-AF65-F5344CB8AC3E}">
        <p14:creationId xmlns:p14="http://schemas.microsoft.com/office/powerpoint/2010/main" val="360670108"/>
      </p:ext>
    </p:extLst>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AEF8753B-97F4-3B4D-8A11-B856C97CA504}" type="slidenum">
              <a:rPr lang="en-US" altLang="en-US"/>
              <a:pPr/>
              <a:t>‹#›</a:t>
            </a:fld>
            <a:endParaRPr lang="en-US" altLang="en-US"/>
          </a:p>
        </p:txBody>
      </p:sp>
    </p:spTree>
    <p:extLst>
      <p:ext uri="{BB962C8B-B14F-4D97-AF65-F5344CB8AC3E}">
        <p14:creationId xmlns:p14="http://schemas.microsoft.com/office/powerpoint/2010/main" val="1583653322"/>
      </p:ext>
    </p:extLst>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3C1FF76C-F221-9D4C-B2CD-B9EAC5143CEB}" type="slidenum">
              <a:rPr lang="en-US" altLang="en-US"/>
              <a:pPr/>
              <a:t>‹#›</a:t>
            </a:fld>
            <a:endParaRPr lang="en-US" altLang="en-US"/>
          </a:p>
        </p:txBody>
      </p:sp>
    </p:spTree>
    <p:extLst>
      <p:ext uri="{BB962C8B-B14F-4D97-AF65-F5344CB8AC3E}">
        <p14:creationId xmlns:p14="http://schemas.microsoft.com/office/powerpoint/2010/main" val="549061936"/>
      </p:ext>
    </p:extLst>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52D99ADE-21E3-B041-B84D-903615723D60}" type="slidenum">
              <a:rPr lang="en-US" altLang="en-US"/>
              <a:pPr/>
              <a:t>‹#›</a:t>
            </a:fld>
            <a:endParaRPr lang="en-US" altLang="en-US"/>
          </a:p>
        </p:txBody>
      </p:sp>
    </p:spTree>
    <p:extLst>
      <p:ext uri="{BB962C8B-B14F-4D97-AF65-F5344CB8AC3E}">
        <p14:creationId xmlns:p14="http://schemas.microsoft.com/office/powerpoint/2010/main" val="346727193"/>
      </p:ext>
    </p:extLst>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4C19C43F-9168-4347-AD1A-3BC8040EB922}" type="slidenum">
              <a:rPr lang="en-US" altLang="en-US"/>
              <a:pPr/>
              <a:t>‹#›</a:t>
            </a:fld>
            <a:endParaRPr lang="en-US" altLang="en-US"/>
          </a:p>
        </p:txBody>
      </p:sp>
    </p:spTree>
    <p:extLst>
      <p:ext uri="{BB962C8B-B14F-4D97-AF65-F5344CB8AC3E}">
        <p14:creationId xmlns:p14="http://schemas.microsoft.com/office/powerpoint/2010/main" val="1320798440"/>
      </p:ext>
    </p:extLst>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A6EB72E5-494A-874C-BDB1-4139126FD871}" type="slidenum">
              <a:rPr lang="en-US" altLang="en-US"/>
              <a:pPr/>
              <a:t>‹#›</a:t>
            </a:fld>
            <a:endParaRPr lang="en-US" altLang="en-US"/>
          </a:p>
        </p:txBody>
      </p:sp>
    </p:spTree>
    <p:extLst>
      <p:ext uri="{BB962C8B-B14F-4D97-AF65-F5344CB8AC3E}">
        <p14:creationId xmlns:p14="http://schemas.microsoft.com/office/powerpoint/2010/main" val="120922041"/>
      </p:ext>
    </p:extLst>
  </p:cSld>
  <p:clrMapOvr>
    <a:masterClrMapping/>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CCCEC8B9-B7B0-7047-BC53-921149A4715A}" type="slidenum">
              <a:rPr lang="en-US" altLang="en-US"/>
              <a:pPr/>
              <a:t>‹#›</a:t>
            </a:fld>
            <a:endParaRPr lang="en-US" altLang="en-US"/>
          </a:p>
        </p:txBody>
      </p:sp>
    </p:spTree>
    <p:extLst>
      <p:ext uri="{BB962C8B-B14F-4D97-AF65-F5344CB8AC3E}">
        <p14:creationId xmlns:p14="http://schemas.microsoft.com/office/powerpoint/2010/main" val="817213025"/>
      </p:ext>
    </p:extLst>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64E7A548-4169-B342-80EC-7882AD85138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p:fade thruBlk="1"/>
  </p:transition>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26.png"/><Relationship Id="rId4" Type="http://schemas.openxmlformats.org/officeDocument/2006/relationships/oleObject" Target="../embeddings/oleObject4.bin"/></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30.png"/><Relationship Id="rId5" Type="http://schemas.openxmlformats.org/officeDocument/2006/relationships/oleObject" Target="../embeddings/oleObject7.bin"/><Relationship Id="rId10" Type="http://schemas.openxmlformats.org/officeDocument/2006/relationships/image" Target="../media/image32.png"/><Relationship Id="rId4" Type="http://schemas.openxmlformats.org/officeDocument/2006/relationships/image" Target="../media/image29.png"/><Relationship Id="rId9" Type="http://schemas.openxmlformats.org/officeDocument/2006/relationships/oleObject" Target="../embeddings/oleObject9.bin"/></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11.png"/><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16.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76200" y="381000"/>
            <a:ext cx="3962400" cy="1371600"/>
          </a:xfrm>
        </p:spPr>
        <p:txBody>
          <a:bodyPr/>
          <a:lstStyle/>
          <a:p>
            <a:r>
              <a:rPr lang="en-US" altLang="en-US" sz="4000">
                <a:latin typeface="Tahoma" charset="0"/>
              </a:rPr>
              <a:t>Family Life Of </a:t>
            </a:r>
            <a:br>
              <a:rPr lang="en-US" altLang="en-US" sz="4000">
                <a:latin typeface="Tahoma" charset="0"/>
              </a:rPr>
            </a:br>
            <a:r>
              <a:rPr lang="en-US" altLang="en-US" sz="4000">
                <a:latin typeface="Tahoma" charset="0"/>
              </a:rPr>
              <a:t>Barton W. Stone</a:t>
            </a:r>
          </a:p>
        </p:txBody>
      </p:sp>
      <p:sp>
        <p:nvSpPr>
          <p:cNvPr id="3075" name="Text Box 3"/>
          <p:cNvSpPr txBox="1">
            <a:spLocks noChangeArrowheads="1"/>
          </p:cNvSpPr>
          <p:nvPr/>
        </p:nvSpPr>
        <p:spPr bwMode="auto">
          <a:xfrm>
            <a:off x="3886200" y="990600"/>
            <a:ext cx="5105400" cy="520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512763" indent="-512763">
              <a:defRPr sz="2400">
                <a:solidFill>
                  <a:schemeClr val="tx1"/>
                </a:solidFill>
                <a:latin typeface="Times New Roman" charset="0"/>
              </a:defRPr>
            </a:lvl1pPr>
            <a:lvl2pPr marL="909638" indent="-282575">
              <a:defRPr sz="2400">
                <a:solidFill>
                  <a:schemeClr val="tx1"/>
                </a:solidFill>
                <a:latin typeface="Times New Roman" charset="0"/>
              </a:defRPr>
            </a:lvl2pPr>
            <a:lvl3pPr marL="1023938">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a:spcBef>
                <a:spcPct val="50000"/>
              </a:spcBef>
              <a:buFont typeface="Wingdings" charset="2"/>
              <a:buChar char="ü"/>
            </a:pPr>
            <a:r>
              <a:rPr lang="en-US" altLang="en-US">
                <a:latin typeface="Tahoma" charset="0"/>
              </a:rPr>
              <a:t>Barton &amp; Eliza Had One Son And Four Daughters Together – The Son Died Early</a:t>
            </a:r>
          </a:p>
          <a:p>
            <a:pPr>
              <a:spcBef>
                <a:spcPct val="50000"/>
              </a:spcBef>
              <a:buFont typeface="Wingdings" charset="2"/>
              <a:buChar char="ü"/>
            </a:pPr>
            <a:r>
              <a:rPr lang="en-US" altLang="en-US">
                <a:latin typeface="Tahoma" charset="0"/>
              </a:rPr>
              <a:t>Eliza Campbell Stone Died In 1810</a:t>
            </a:r>
          </a:p>
          <a:p>
            <a:pPr>
              <a:spcBef>
                <a:spcPct val="50000"/>
              </a:spcBef>
              <a:buFont typeface="Wingdings" charset="2"/>
              <a:buChar char="ü"/>
            </a:pPr>
            <a:r>
              <a:rPr lang="en-US" altLang="en-US">
                <a:latin typeface="Tahoma" charset="0"/>
              </a:rPr>
              <a:t>Stone Married Celia Bowen Of Gallatin, Tennessee in 1811</a:t>
            </a:r>
          </a:p>
          <a:p>
            <a:pPr>
              <a:spcBef>
                <a:spcPct val="50000"/>
              </a:spcBef>
              <a:buFont typeface="Wingdings" charset="2"/>
              <a:buChar char="ü"/>
            </a:pPr>
            <a:r>
              <a:rPr lang="en-US" altLang="en-US">
                <a:latin typeface="Tahoma" charset="0"/>
              </a:rPr>
              <a:t>Moved To Gallatin In Hopes To Take Over Bowen Home And Plantation</a:t>
            </a:r>
          </a:p>
          <a:p>
            <a:pPr>
              <a:spcBef>
                <a:spcPct val="50000"/>
              </a:spcBef>
              <a:buFont typeface="Wingdings" charset="2"/>
              <a:buChar char="ü"/>
            </a:pPr>
            <a:r>
              <a:rPr lang="en-US" altLang="en-US">
                <a:latin typeface="Tahoma" charset="0"/>
              </a:rPr>
              <a:t>1812 He Returns To Kentucky To Teach And Preach</a:t>
            </a:r>
            <a:endParaRPr lang="en-US" altLang="en-US" sz="1800">
              <a:latin typeface="Tahoma" charset="0"/>
            </a:endParaRPr>
          </a:p>
        </p:txBody>
      </p:sp>
      <p:pic>
        <p:nvPicPr>
          <p:cNvPr id="3076" name="Picture 4" descr="http://www.therestorationmovement.com/images/Bstone2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057400"/>
            <a:ext cx="2319338" cy="3733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3124200" y="76200"/>
            <a:ext cx="4495800" cy="1447800"/>
          </a:xfrm>
        </p:spPr>
        <p:txBody>
          <a:bodyPr/>
          <a:lstStyle/>
          <a:p>
            <a:r>
              <a:rPr lang="en-US" altLang="en-US">
                <a:latin typeface="Tahoma" charset="0"/>
              </a:rPr>
              <a:t>Campbell’s </a:t>
            </a:r>
            <a:br>
              <a:rPr lang="en-US" altLang="en-US">
                <a:latin typeface="Tahoma" charset="0"/>
              </a:rPr>
            </a:br>
            <a:r>
              <a:rPr lang="en-US" altLang="en-US">
                <a:latin typeface="Tahoma" charset="0"/>
              </a:rPr>
              <a:t>Visit</a:t>
            </a:r>
          </a:p>
        </p:txBody>
      </p:sp>
      <p:pic>
        <p:nvPicPr>
          <p:cNvPr id="12291" name="Picture 3" descr="Stone's Inscrip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524000"/>
            <a:ext cx="387508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descr="http://www.therestorationmovement.com/images/campbl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3733800"/>
            <a:ext cx="1657350" cy="1981200"/>
          </a:xfrm>
          <a:prstGeom prst="rect">
            <a:avLst/>
          </a:prstGeom>
          <a:noFill/>
          <a:extLst>
            <a:ext uri="{909E8E84-426E-40DD-AFC4-6F175D3DCCD1}">
              <a14:hiddenFill xmlns:a14="http://schemas.microsoft.com/office/drawing/2010/main">
                <a:solidFill>
                  <a:srgbClr val="FFFFFF"/>
                </a:solidFill>
              </a14:hiddenFill>
            </a:ext>
          </a:extLst>
        </p:spPr>
      </p:pic>
      <p:sp>
        <p:nvSpPr>
          <p:cNvPr id="12293" name="Text Box 5"/>
          <p:cNvSpPr txBox="1">
            <a:spLocks noChangeArrowheads="1"/>
          </p:cNvSpPr>
          <p:nvPr/>
        </p:nvSpPr>
        <p:spPr bwMode="auto">
          <a:xfrm>
            <a:off x="228600" y="457200"/>
            <a:ext cx="3810000" cy="618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100">
                <a:latin typeface="Tahoma" charset="0"/>
              </a:rPr>
              <a:t>When The Inscription Was Being Considered As To What Was Appropriate For Stone’s Memorial, Letters Were Written To Many Requesting Suggestions, With No Response. John Rogers Wrote The Words That Appear On The Monument. When A. Campbell Visited The Grave Of His Old Friend, He Suggested That The Words </a:t>
            </a:r>
            <a:br>
              <a:rPr lang="en-US" altLang="en-US" sz="2100">
                <a:latin typeface="Tahoma" charset="0"/>
              </a:rPr>
            </a:br>
            <a:r>
              <a:rPr lang="en-US" altLang="en-US" sz="2100">
                <a:latin typeface="Tahoma" charset="0"/>
              </a:rPr>
              <a:t>“</a:t>
            </a:r>
            <a:r>
              <a:rPr lang="en-US" altLang="en-US" sz="2100" u="sng">
                <a:latin typeface="Tahoma" charset="0"/>
              </a:rPr>
              <a:t>the</a:t>
            </a:r>
            <a:r>
              <a:rPr lang="en-US" altLang="en-US" sz="2100">
                <a:latin typeface="Tahoma" charset="0"/>
              </a:rPr>
              <a:t> distinguished reformer” Should More Properly Be Written As </a:t>
            </a:r>
            <a:br>
              <a:rPr lang="en-US" altLang="en-US" sz="2100">
                <a:latin typeface="Tahoma" charset="0"/>
              </a:rPr>
            </a:br>
            <a:r>
              <a:rPr lang="en-US" altLang="en-US" sz="2100">
                <a:latin typeface="Tahoma" charset="0"/>
              </a:rPr>
              <a:t>“</a:t>
            </a:r>
            <a:r>
              <a:rPr lang="en-US" altLang="en-US" sz="2100" i="1" u="sng">
                <a:latin typeface="Tahoma" charset="0"/>
              </a:rPr>
              <a:t>A</a:t>
            </a:r>
            <a:r>
              <a:rPr lang="en-US" altLang="en-US" sz="2100">
                <a:latin typeface="Tahoma" charset="0"/>
              </a:rPr>
              <a:t> distinguished reformer.” Rogers Was Present And Responded, “What I Have Written, I Have Written.”</a:t>
            </a:r>
          </a:p>
        </p:txBody>
      </p:sp>
      <p:pic>
        <p:nvPicPr>
          <p:cNvPr id="12294" name="Picture 6" descr="http://www.therestorationmovement.com/images/Bstone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304800"/>
            <a:ext cx="1779588" cy="2865438"/>
          </a:xfrm>
          <a:prstGeom prst="rect">
            <a:avLst/>
          </a:prstGeom>
          <a:noFill/>
          <a:extLst>
            <a:ext uri="{909E8E84-426E-40DD-AFC4-6F175D3DCCD1}">
              <a14:hiddenFill xmlns:a14="http://schemas.microsoft.com/office/drawing/2010/main">
                <a:solidFill>
                  <a:srgbClr val="FFFFFF"/>
                </a:solidFill>
              </a14:hiddenFill>
            </a:ext>
          </a:extLst>
        </p:spPr>
      </p:pic>
      <p:sp>
        <p:nvSpPr>
          <p:cNvPr id="12295" name="Oval 7"/>
          <p:cNvSpPr>
            <a:spLocks noChangeArrowheads="1"/>
          </p:cNvSpPr>
          <p:nvPr/>
        </p:nvSpPr>
        <p:spPr bwMode="auto">
          <a:xfrm>
            <a:off x="5000625" y="4114800"/>
            <a:ext cx="457200" cy="3048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685800" y="0"/>
            <a:ext cx="7772400" cy="838200"/>
          </a:xfrm>
        </p:spPr>
        <p:txBody>
          <a:bodyPr/>
          <a:lstStyle/>
          <a:p>
            <a:r>
              <a:rPr lang="en-US" altLang="en-US">
                <a:latin typeface="Tahoma" charset="0"/>
              </a:rPr>
              <a:t>Grave Of William Rogers</a:t>
            </a:r>
          </a:p>
        </p:txBody>
      </p:sp>
      <p:graphicFrame>
        <p:nvGraphicFramePr>
          <p:cNvPr id="13315" name="Object 3"/>
          <p:cNvGraphicFramePr>
            <a:graphicFrameLocks noChangeAspect="1"/>
          </p:cNvGraphicFramePr>
          <p:nvPr/>
        </p:nvGraphicFramePr>
        <p:xfrm>
          <a:off x="228600" y="838200"/>
          <a:ext cx="5241925" cy="5943600"/>
        </p:xfrm>
        <a:graphic>
          <a:graphicData uri="http://schemas.openxmlformats.org/presentationml/2006/ole">
            <mc:AlternateContent xmlns:mc="http://schemas.openxmlformats.org/markup-compatibility/2006">
              <mc:Choice xmlns:v="urn:schemas-microsoft-com:vml" Requires="v">
                <p:oleObj spid="_x0000_s13321" name="Photo Editor Photo" r:id="rId3" imgW="8392696" imgH="9514286" progId="MSPhotoEd.3">
                  <p:embed/>
                </p:oleObj>
              </mc:Choice>
              <mc:Fallback>
                <p:oleObj name="Photo Editor Photo" r:id="rId3" imgW="8392696" imgH="9514286" progId="MSPhotoEd.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838200"/>
                        <a:ext cx="5241925"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316" name="Text Box 4"/>
          <p:cNvSpPr txBox="1">
            <a:spLocks noChangeArrowheads="1"/>
          </p:cNvSpPr>
          <p:nvPr/>
        </p:nvSpPr>
        <p:spPr bwMode="auto">
          <a:xfrm>
            <a:off x="5715000" y="895350"/>
            <a:ext cx="3124200" cy="564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40000"/>
              </a:spcBef>
            </a:pPr>
            <a:r>
              <a:rPr lang="en-US" altLang="en-US" sz="2000">
                <a:latin typeface="Tahoma" charset="0"/>
                <a:ea typeface="Tahoma" charset="0"/>
                <a:cs typeface="Tahoma" charset="0"/>
              </a:rPr>
              <a:t>William Rogers</a:t>
            </a:r>
            <a:endParaRPr lang="en-US" altLang="en-US" sz="2000"/>
          </a:p>
          <a:p>
            <a:pPr algn="ctr">
              <a:spcBef>
                <a:spcPct val="40000"/>
              </a:spcBef>
            </a:pPr>
            <a:r>
              <a:rPr lang="en-US" altLang="en-US" sz="2000">
                <a:latin typeface="Tahoma" charset="0"/>
                <a:ea typeface="Tahoma" charset="0"/>
                <a:cs typeface="Tahoma" charset="0"/>
              </a:rPr>
              <a:t>BORN IN</a:t>
            </a:r>
            <a:endParaRPr lang="en-US" altLang="en-US" sz="2000"/>
          </a:p>
          <a:p>
            <a:pPr algn="ctr">
              <a:spcBef>
                <a:spcPct val="40000"/>
              </a:spcBef>
            </a:pPr>
            <a:r>
              <a:rPr lang="en-US" altLang="en-US" sz="2000">
                <a:latin typeface="Tahoma" charset="0"/>
                <a:ea typeface="Tahoma" charset="0"/>
                <a:cs typeface="Tahoma" charset="0"/>
              </a:rPr>
              <a:t>Campbell Co. VA</a:t>
            </a:r>
            <a:endParaRPr lang="en-US" altLang="en-US" sz="2000"/>
          </a:p>
          <a:p>
            <a:pPr algn="ctr">
              <a:spcBef>
                <a:spcPct val="40000"/>
              </a:spcBef>
            </a:pPr>
            <a:r>
              <a:rPr lang="en-US" altLang="en-US" sz="2000">
                <a:latin typeface="Tahoma" charset="0"/>
                <a:ea typeface="Tahoma" charset="0"/>
                <a:cs typeface="Tahoma" charset="0"/>
              </a:rPr>
              <a:t>July 7, 1784. Removed</a:t>
            </a:r>
            <a:r>
              <a:rPr lang="en-US" altLang="en-US" sz="2000"/>
              <a:t> </a:t>
            </a:r>
            <a:r>
              <a:rPr lang="en-US" altLang="en-US" sz="2000">
                <a:latin typeface="Tahoma" charset="0"/>
                <a:ea typeface="Tahoma" charset="0"/>
                <a:cs typeface="Tahoma" charset="0"/>
              </a:rPr>
              <a:t>With His Father To Caine</a:t>
            </a:r>
            <a:r>
              <a:rPr lang="en-US" altLang="en-US" sz="2000"/>
              <a:t> </a:t>
            </a:r>
            <a:r>
              <a:rPr lang="en-US" altLang="en-US" sz="2000">
                <a:latin typeface="Tahoma" charset="0"/>
                <a:ea typeface="Tahoma" charset="0"/>
                <a:cs typeface="Tahoma" charset="0"/>
              </a:rPr>
              <a:t>Ridge Bourbon Co. </a:t>
            </a:r>
            <a:br>
              <a:rPr lang="en-US" altLang="en-US" sz="2000">
                <a:latin typeface="Tahoma" charset="0"/>
                <a:ea typeface="Tahoma" charset="0"/>
                <a:cs typeface="Tahoma" charset="0"/>
              </a:rPr>
            </a:br>
            <a:r>
              <a:rPr lang="en-US" altLang="en-US" sz="2000">
                <a:latin typeface="Tahoma" charset="0"/>
                <a:ea typeface="Tahoma" charset="0"/>
                <a:cs typeface="Tahoma" charset="0"/>
              </a:rPr>
              <a:t>Apr, 1798</a:t>
            </a:r>
            <a:r>
              <a:rPr lang="en-US" altLang="en-US" sz="2000"/>
              <a:t> </a:t>
            </a:r>
          </a:p>
          <a:p>
            <a:pPr algn="ctr">
              <a:spcBef>
                <a:spcPct val="40000"/>
              </a:spcBef>
            </a:pPr>
            <a:r>
              <a:rPr lang="en-US" altLang="en-US" sz="2000">
                <a:latin typeface="Tahoma" charset="0"/>
                <a:ea typeface="Tahoma" charset="0"/>
                <a:cs typeface="Tahoma" charset="0"/>
              </a:rPr>
              <a:t>United With The </a:t>
            </a:r>
            <a:br>
              <a:rPr lang="en-US" altLang="en-US" sz="2000">
                <a:latin typeface="Tahoma" charset="0"/>
                <a:ea typeface="Tahoma" charset="0"/>
                <a:cs typeface="Tahoma" charset="0"/>
              </a:rPr>
            </a:br>
            <a:r>
              <a:rPr lang="en-US" altLang="en-US">
                <a:latin typeface="Tahoma" charset="0"/>
                <a:ea typeface="Tahoma" charset="0"/>
                <a:cs typeface="Tahoma" charset="0"/>
              </a:rPr>
              <a:t>Church Of Christ</a:t>
            </a:r>
            <a:r>
              <a:rPr lang="en-US" altLang="en-US" sz="2000">
                <a:latin typeface="Tahoma" charset="0"/>
                <a:ea typeface="Tahoma" charset="0"/>
                <a:cs typeface="Tahoma" charset="0"/>
              </a:rPr>
              <a:t> </a:t>
            </a:r>
            <a:br>
              <a:rPr lang="en-US" altLang="en-US" sz="2000">
                <a:latin typeface="Tahoma" charset="0"/>
                <a:ea typeface="Tahoma" charset="0"/>
                <a:cs typeface="Tahoma" charset="0"/>
              </a:rPr>
            </a:br>
            <a:r>
              <a:rPr lang="en-US" altLang="en-US" sz="2000">
                <a:latin typeface="Tahoma" charset="0"/>
                <a:ea typeface="Tahoma" charset="0"/>
                <a:cs typeface="Tahoma" charset="0"/>
              </a:rPr>
              <a:t>At Cane Ridge </a:t>
            </a:r>
            <a:br>
              <a:rPr lang="en-US" altLang="en-US" sz="2000">
                <a:latin typeface="Tahoma" charset="0"/>
                <a:ea typeface="Tahoma" charset="0"/>
                <a:cs typeface="Tahoma" charset="0"/>
              </a:rPr>
            </a:br>
            <a:r>
              <a:rPr lang="en-US" altLang="en-US">
                <a:latin typeface="Tahoma" charset="0"/>
                <a:ea typeface="Tahoma" charset="0"/>
                <a:cs typeface="Tahoma" charset="0"/>
              </a:rPr>
              <a:t>In 1807</a:t>
            </a:r>
            <a:endParaRPr lang="en-US" altLang="en-US"/>
          </a:p>
          <a:p>
            <a:pPr algn="ctr">
              <a:spcBef>
                <a:spcPct val="40000"/>
              </a:spcBef>
            </a:pPr>
            <a:r>
              <a:rPr lang="en-US" altLang="en-US" sz="2000">
                <a:latin typeface="Tahoma" charset="0"/>
                <a:ea typeface="Tahoma" charset="0"/>
                <a:cs typeface="Tahoma" charset="0"/>
              </a:rPr>
              <a:t>DIED Feb. 15, 1862.</a:t>
            </a:r>
            <a:endParaRPr lang="en-US" altLang="en-US" sz="2000"/>
          </a:p>
          <a:p>
            <a:pPr algn="ctr">
              <a:spcBef>
                <a:spcPct val="40000"/>
              </a:spcBef>
            </a:pPr>
            <a:r>
              <a:rPr lang="en-US" altLang="en-US" sz="2000">
                <a:latin typeface="Tahoma" charset="0"/>
                <a:ea typeface="Tahoma" charset="0"/>
                <a:cs typeface="Tahoma" charset="0"/>
              </a:rPr>
              <a:t>In The 78 Year Of His Age.</a:t>
            </a:r>
            <a:endParaRPr lang="en-US" altLang="en-US" sz="2000"/>
          </a:p>
          <a:p>
            <a:pPr algn="ctr">
              <a:spcBef>
                <a:spcPct val="40000"/>
              </a:spcBef>
            </a:pPr>
            <a:r>
              <a:rPr lang="en-US" altLang="en-US" sz="2000" i="1">
                <a:latin typeface="Tahoma" charset="0"/>
                <a:ea typeface="Tahoma" charset="0"/>
                <a:cs typeface="Tahoma" charset="0"/>
              </a:rPr>
              <a:t>He was the friend of God</a:t>
            </a:r>
            <a:r>
              <a:rPr lang="en-US" altLang="en-US" sz="2000"/>
              <a:t> </a:t>
            </a:r>
          </a:p>
        </p:txBody>
      </p:sp>
    </p:spTree>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685800" y="0"/>
            <a:ext cx="7772400" cy="838200"/>
          </a:xfrm>
        </p:spPr>
        <p:txBody>
          <a:bodyPr/>
          <a:lstStyle/>
          <a:p>
            <a:r>
              <a:rPr lang="en-US" altLang="en-US">
                <a:latin typeface="Tahoma" charset="0"/>
              </a:rPr>
              <a:t>Around Cane Ridge</a:t>
            </a:r>
          </a:p>
        </p:txBody>
      </p:sp>
      <p:pic>
        <p:nvPicPr>
          <p:cNvPr id="14339" name="Picture 3" descr="Barton Stone's Monumentat Cane Rid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85800"/>
            <a:ext cx="3687763"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340" name="Object 4"/>
          <p:cNvGraphicFramePr>
            <a:graphicFrameLocks noChangeAspect="1"/>
          </p:cNvGraphicFramePr>
          <p:nvPr/>
        </p:nvGraphicFramePr>
        <p:xfrm>
          <a:off x="5181600" y="4343400"/>
          <a:ext cx="3295650" cy="2190750"/>
        </p:xfrm>
        <a:graphic>
          <a:graphicData uri="http://schemas.openxmlformats.org/presentationml/2006/ole">
            <mc:AlternateContent xmlns:mc="http://schemas.openxmlformats.org/markup-compatibility/2006">
              <mc:Choice xmlns:v="urn:schemas-microsoft-com:vml" Requires="v">
                <p:oleObj spid="_x0000_s14350" name="Photo Editor Photo" r:id="rId4" imgW="3296110" imgH="2190476" progId="MSPhotoEd.3">
                  <p:embed/>
                </p:oleObj>
              </mc:Choice>
              <mc:Fallback>
                <p:oleObj name="Photo Editor Photo" r:id="rId4" imgW="3296110" imgH="2190476" progId="MSPhotoEd.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4343400"/>
                        <a:ext cx="3295650"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4341" name="Object 5"/>
          <p:cNvGraphicFramePr>
            <a:graphicFrameLocks noChangeAspect="1"/>
          </p:cNvGraphicFramePr>
          <p:nvPr/>
        </p:nvGraphicFramePr>
        <p:xfrm>
          <a:off x="4572000" y="1066800"/>
          <a:ext cx="4391025" cy="2924175"/>
        </p:xfrm>
        <a:graphic>
          <a:graphicData uri="http://schemas.openxmlformats.org/presentationml/2006/ole">
            <mc:AlternateContent xmlns:mc="http://schemas.openxmlformats.org/markup-compatibility/2006">
              <mc:Choice xmlns:v="urn:schemas-microsoft-com:vml" Requires="v">
                <p:oleObj spid="_x0000_s14351" name="Photo Editor Photo" r:id="rId6" imgW="4390476" imgH="2924583" progId="MSPhotoEd.3">
                  <p:embed/>
                </p:oleObj>
              </mc:Choice>
              <mc:Fallback>
                <p:oleObj name="Photo Editor Photo" r:id="rId6" imgW="4390476" imgH="2924583" progId="MSPhotoEd.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1066800"/>
                        <a:ext cx="4391025" cy="292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685800" y="0"/>
            <a:ext cx="7772400" cy="838200"/>
          </a:xfrm>
        </p:spPr>
        <p:txBody>
          <a:bodyPr/>
          <a:lstStyle/>
          <a:p>
            <a:r>
              <a:rPr lang="en-US" altLang="en-US">
                <a:latin typeface="Tahoma" charset="0"/>
              </a:rPr>
              <a:t>Around Cane Ridge</a:t>
            </a:r>
            <a:endParaRPr lang="en-US" altLang="en-US"/>
          </a:p>
        </p:txBody>
      </p:sp>
      <p:graphicFrame>
        <p:nvGraphicFramePr>
          <p:cNvPr id="15363" name="Object 3"/>
          <p:cNvGraphicFramePr>
            <a:graphicFrameLocks noChangeAspect="1"/>
          </p:cNvGraphicFramePr>
          <p:nvPr/>
        </p:nvGraphicFramePr>
        <p:xfrm>
          <a:off x="457200" y="990600"/>
          <a:ext cx="6380163" cy="3895725"/>
        </p:xfrm>
        <a:graphic>
          <a:graphicData uri="http://schemas.openxmlformats.org/presentationml/2006/ole">
            <mc:AlternateContent xmlns:mc="http://schemas.openxmlformats.org/markup-compatibility/2006">
              <mc:Choice xmlns:v="urn:schemas-microsoft-com:vml" Requires="v">
                <p:oleObj spid="_x0000_s15383" name="Photo Editor Photo" r:id="rId3" imgW="6380952" imgH="3895238" progId="MSPhotoEd.3">
                  <p:embed/>
                </p:oleObj>
              </mc:Choice>
              <mc:Fallback>
                <p:oleObj name="Photo Editor Photo" r:id="rId3" imgW="6380952" imgH="3895238" progId="MSPhotoEd.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90600"/>
                        <a:ext cx="6380163" cy="389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5364" name="Object 4"/>
          <p:cNvGraphicFramePr>
            <a:graphicFrameLocks noChangeAspect="1"/>
          </p:cNvGraphicFramePr>
          <p:nvPr/>
        </p:nvGraphicFramePr>
        <p:xfrm>
          <a:off x="5486400" y="3733800"/>
          <a:ext cx="3429000" cy="2762250"/>
        </p:xfrm>
        <a:graphic>
          <a:graphicData uri="http://schemas.openxmlformats.org/presentationml/2006/ole">
            <mc:AlternateContent xmlns:mc="http://schemas.openxmlformats.org/markup-compatibility/2006">
              <mc:Choice xmlns:v="urn:schemas-microsoft-com:vml" Requires="v">
                <p:oleObj spid="_x0000_s15384" name="Photo Editor Photo" r:id="rId5" imgW="3428571" imgH="2762636" progId="MSPhotoEd.3">
                  <p:embed/>
                </p:oleObj>
              </mc:Choice>
              <mc:Fallback>
                <p:oleObj name="Photo Editor Photo" r:id="rId5" imgW="3428571" imgH="2762636" progId="MSPhotoEd.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3733800"/>
                        <a:ext cx="3429000"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5365" name="Object 5"/>
          <p:cNvGraphicFramePr>
            <a:graphicFrameLocks noChangeAspect="1"/>
          </p:cNvGraphicFramePr>
          <p:nvPr/>
        </p:nvGraphicFramePr>
        <p:xfrm>
          <a:off x="685800" y="4648200"/>
          <a:ext cx="2590800" cy="1973263"/>
        </p:xfrm>
        <a:graphic>
          <a:graphicData uri="http://schemas.openxmlformats.org/presentationml/2006/ole">
            <mc:AlternateContent xmlns:mc="http://schemas.openxmlformats.org/markup-compatibility/2006">
              <mc:Choice xmlns:v="urn:schemas-microsoft-com:vml" Requires="v">
                <p:oleObj spid="_x0000_s15385" name="Photo Editor Photo" r:id="rId7" imgW="1800476" imgH="1371429" progId="MSPhotoEd.3">
                  <p:embed/>
                </p:oleObj>
              </mc:Choice>
              <mc:Fallback>
                <p:oleObj name="Photo Editor Photo" r:id="rId7" imgW="1800476" imgH="1371429" progId="MSPhotoEd.3">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4648200"/>
                        <a:ext cx="2590800" cy="197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5366" name="Object 6"/>
          <p:cNvGraphicFramePr>
            <a:graphicFrameLocks noChangeAspect="1"/>
          </p:cNvGraphicFramePr>
          <p:nvPr/>
        </p:nvGraphicFramePr>
        <p:xfrm>
          <a:off x="7162800" y="685800"/>
          <a:ext cx="1771650" cy="2514600"/>
        </p:xfrm>
        <a:graphic>
          <a:graphicData uri="http://schemas.openxmlformats.org/presentationml/2006/ole">
            <mc:AlternateContent xmlns:mc="http://schemas.openxmlformats.org/markup-compatibility/2006">
              <mc:Choice xmlns:v="urn:schemas-microsoft-com:vml" Requires="v">
                <p:oleObj spid="_x0000_s15386" name="Photo Editor Photo" r:id="rId9" imgW="4076190" imgH="5780952" progId="MSPhotoEd.3">
                  <p:embed/>
                </p:oleObj>
              </mc:Choice>
              <mc:Fallback>
                <p:oleObj name="Photo Editor Photo" r:id="rId9" imgW="4076190" imgH="5780952" progId="MSPhotoEd.3">
                  <p:embed/>
                  <p:pic>
                    <p:nvPicPr>
                      <p:cNvPr id="0"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62800" y="685800"/>
                        <a:ext cx="177165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a:xfrm>
            <a:off x="685800" y="76200"/>
            <a:ext cx="7772400" cy="914400"/>
          </a:xfrm>
        </p:spPr>
        <p:txBody>
          <a:bodyPr/>
          <a:lstStyle/>
          <a:p>
            <a:r>
              <a:rPr lang="en-US" altLang="en-US" sz="4000">
                <a:latin typeface="Tahoma" charset="0"/>
              </a:rPr>
              <a:t>While At Gallatin, Tennessee</a:t>
            </a:r>
          </a:p>
        </p:txBody>
      </p:sp>
      <p:pic>
        <p:nvPicPr>
          <p:cNvPr id="4099" name="Picture 3" descr="Celia Bowen St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447800"/>
            <a:ext cx="2960688" cy="387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2" name="Group 6"/>
          <p:cNvGrpSpPr>
            <a:grpSpLocks/>
          </p:cNvGrpSpPr>
          <p:nvPr/>
        </p:nvGrpSpPr>
        <p:grpSpPr bwMode="auto">
          <a:xfrm>
            <a:off x="3124200" y="3200400"/>
            <a:ext cx="2743200" cy="3417888"/>
            <a:chOff x="192" y="960"/>
            <a:chExt cx="2976" cy="3463"/>
          </a:xfrm>
        </p:grpSpPr>
        <p:pic>
          <p:nvPicPr>
            <p:cNvPr id="4100" name="Picture 4" descr="Stone- Bowen Marri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 y="960"/>
              <a:ext cx="2976" cy="2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 Box 5"/>
            <p:cNvSpPr txBox="1">
              <a:spLocks noChangeArrowheads="1"/>
            </p:cNvSpPr>
            <p:nvPr/>
          </p:nvSpPr>
          <p:spPr bwMode="auto">
            <a:xfrm>
              <a:off x="192" y="3773"/>
              <a:ext cx="2976" cy="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sz="1800">
                  <a:latin typeface="Tahoma" charset="0"/>
                </a:rPr>
                <a:t>Copy Of Marriage Bond, Gallatin, Tennessee</a:t>
              </a:r>
            </a:p>
          </p:txBody>
        </p:sp>
      </p:grpSp>
      <p:sp>
        <p:nvSpPr>
          <p:cNvPr id="4103" name="Text Box 7"/>
          <p:cNvSpPr txBox="1">
            <a:spLocks noChangeArrowheads="1"/>
          </p:cNvSpPr>
          <p:nvPr/>
        </p:nvSpPr>
        <p:spPr bwMode="auto">
          <a:xfrm>
            <a:off x="1905000" y="838200"/>
            <a:ext cx="556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a:latin typeface="Tahoma" charset="0"/>
              </a:rPr>
              <a:t>Married Celia Bowen October 31, 1811</a:t>
            </a:r>
          </a:p>
        </p:txBody>
      </p:sp>
      <p:grpSp>
        <p:nvGrpSpPr>
          <p:cNvPr id="4107" name="Group 11"/>
          <p:cNvGrpSpPr>
            <a:grpSpLocks/>
          </p:cNvGrpSpPr>
          <p:nvPr/>
        </p:nvGrpSpPr>
        <p:grpSpPr bwMode="auto">
          <a:xfrm>
            <a:off x="381000" y="1371600"/>
            <a:ext cx="2649538" cy="3667125"/>
            <a:chOff x="240" y="864"/>
            <a:chExt cx="1669" cy="2310"/>
          </a:xfrm>
        </p:grpSpPr>
        <p:pic>
          <p:nvPicPr>
            <p:cNvPr id="4105" name="Picture 9" descr="http://a568.g.akamaitech.net/7/568/33/e3e0982d4da6cc/images.citysearch.com/profile/c8/2e/9295295p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 y="864"/>
              <a:ext cx="1669" cy="1728"/>
            </a:xfrm>
            <a:prstGeom prst="rect">
              <a:avLst/>
            </a:prstGeom>
            <a:noFill/>
            <a:extLst>
              <a:ext uri="{909E8E84-426E-40DD-AFC4-6F175D3DCCD1}">
                <a14:hiddenFill xmlns:a14="http://schemas.microsoft.com/office/drawing/2010/main">
                  <a:solidFill>
                    <a:srgbClr val="FFFFFF"/>
                  </a:solidFill>
                </a14:hiddenFill>
              </a:ext>
            </a:extLst>
          </p:spPr>
        </p:pic>
        <p:sp>
          <p:nvSpPr>
            <p:cNvPr id="4106" name="Text Box 10"/>
            <p:cNvSpPr txBox="1">
              <a:spLocks noChangeArrowheads="1"/>
            </p:cNvSpPr>
            <p:nvPr/>
          </p:nvSpPr>
          <p:spPr bwMode="auto">
            <a:xfrm>
              <a:off x="270" y="2540"/>
              <a:ext cx="1584" cy="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000">
                  <a:latin typeface="Tahoma" charset="0"/>
                </a:rPr>
                <a:t>Bowen Home</a:t>
              </a:r>
              <a:br>
                <a:rPr lang="en-US" altLang="en-US" sz="2000">
                  <a:latin typeface="Tahoma" charset="0"/>
                </a:rPr>
              </a:br>
              <a:r>
                <a:rPr lang="en-US" altLang="en-US" sz="2000">
                  <a:latin typeface="Tahoma" charset="0"/>
                </a:rPr>
                <a:t>Mansker’s Station, Tennessee</a:t>
              </a:r>
            </a:p>
          </p:txBody>
        </p:sp>
      </p:grpSp>
    </p:spTree>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28600" y="76200"/>
            <a:ext cx="8686800" cy="762000"/>
          </a:xfrm>
        </p:spPr>
        <p:txBody>
          <a:bodyPr/>
          <a:lstStyle/>
          <a:p>
            <a:r>
              <a:rPr lang="en-US" altLang="en-US" sz="3600" dirty="0">
                <a:latin typeface="Tahoma" charset="0"/>
              </a:rPr>
              <a:t>Stone At Rittenhouse Academy   </a:t>
            </a:r>
          </a:p>
        </p:txBody>
      </p:sp>
      <p:sp>
        <p:nvSpPr>
          <p:cNvPr id="5123" name="Rectangle 3"/>
          <p:cNvSpPr>
            <a:spLocks noGrp="1" noChangeArrowheads="1"/>
          </p:cNvSpPr>
          <p:nvPr>
            <p:ph type="body" idx="1"/>
          </p:nvPr>
        </p:nvSpPr>
        <p:spPr>
          <a:xfrm>
            <a:off x="228600" y="762000"/>
            <a:ext cx="8305800" cy="1905000"/>
          </a:xfrm>
        </p:spPr>
        <p:txBody>
          <a:bodyPr/>
          <a:lstStyle/>
          <a:p>
            <a:pPr marL="609600" indent="-609600">
              <a:lnSpc>
                <a:spcPct val="90000"/>
              </a:lnSpc>
              <a:spcBef>
                <a:spcPct val="0"/>
              </a:spcBef>
              <a:buFont typeface="Wingdings" charset="2"/>
              <a:buChar char="§"/>
            </a:pPr>
            <a:r>
              <a:rPr lang="en-US" altLang="en-US" sz="2400" dirty="0">
                <a:latin typeface="Arial" charset="0"/>
              </a:rPr>
              <a:t>1819 Stone Was Invited To Come And Be Headmaster</a:t>
            </a:r>
          </a:p>
          <a:p>
            <a:pPr marL="609600" indent="-609600">
              <a:lnSpc>
                <a:spcPct val="90000"/>
              </a:lnSpc>
              <a:spcBef>
                <a:spcPct val="0"/>
              </a:spcBef>
              <a:buFont typeface="Wingdings" charset="2"/>
              <a:buChar char="§"/>
            </a:pPr>
            <a:r>
              <a:rPr lang="en-US" altLang="en-US" sz="2400" dirty="0">
                <a:latin typeface="Arial" charset="0"/>
              </a:rPr>
              <a:t>1819, Nov. 11 Purchase 123 acres on edge of town</a:t>
            </a:r>
          </a:p>
          <a:p>
            <a:pPr marL="609600" indent="-609600">
              <a:lnSpc>
                <a:spcPct val="90000"/>
              </a:lnSpc>
              <a:spcBef>
                <a:spcPct val="0"/>
              </a:spcBef>
              <a:buFont typeface="Wingdings" charset="2"/>
              <a:buChar char="§"/>
            </a:pPr>
            <a:r>
              <a:rPr lang="en-US" altLang="en-US" sz="2400" dirty="0">
                <a:latin typeface="Arial" charset="0"/>
              </a:rPr>
              <a:t>Note: In 1829 It Became Absorbed Into The Georgetown College (Baptist) – Continues To This Day	</a:t>
            </a:r>
            <a:endParaRPr lang="en-US" altLang="en-US" dirty="0">
              <a:latin typeface="Tahoma" charset="0"/>
            </a:endParaRPr>
          </a:p>
        </p:txBody>
      </p:sp>
      <p:pic>
        <p:nvPicPr>
          <p:cNvPr id="5124" name="Picture 4" descr="Georgetown Colle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124200"/>
            <a:ext cx="6934200" cy="351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819400" y="228600"/>
            <a:ext cx="5181600" cy="762000"/>
          </a:xfrm>
        </p:spPr>
        <p:txBody>
          <a:bodyPr/>
          <a:lstStyle/>
          <a:p>
            <a:pPr algn="r"/>
            <a:r>
              <a:rPr lang="en-US" altLang="en-US">
                <a:latin typeface="Tahoma" charset="0"/>
              </a:rPr>
              <a:t>Stone’s Influence	   </a:t>
            </a:r>
          </a:p>
        </p:txBody>
      </p:sp>
      <p:sp>
        <p:nvSpPr>
          <p:cNvPr id="7171" name="Rectangle 3"/>
          <p:cNvSpPr>
            <a:spLocks noGrp="1" noChangeArrowheads="1"/>
          </p:cNvSpPr>
          <p:nvPr>
            <p:ph type="body" idx="1"/>
          </p:nvPr>
        </p:nvSpPr>
        <p:spPr>
          <a:xfrm>
            <a:off x="3657600" y="1219200"/>
            <a:ext cx="4267200" cy="4191000"/>
          </a:xfrm>
        </p:spPr>
        <p:txBody>
          <a:bodyPr/>
          <a:lstStyle/>
          <a:p>
            <a:pPr>
              <a:lnSpc>
                <a:spcPct val="90000"/>
              </a:lnSpc>
            </a:pPr>
            <a:r>
              <a:rPr lang="en-US" altLang="en-US" sz="2800">
                <a:latin typeface="Tahoma" charset="0"/>
              </a:rPr>
              <a:t>Influence Many Greats Of The Rest. Movement</a:t>
            </a:r>
          </a:p>
          <a:p>
            <a:pPr lvl="1">
              <a:lnSpc>
                <a:spcPct val="90000"/>
              </a:lnSpc>
              <a:buFontTx/>
              <a:buChar char="•"/>
            </a:pPr>
            <a:r>
              <a:rPr lang="en-US" altLang="en-US" sz="2400">
                <a:latin typeface="Tahoma" charset="0"/>
              </a:rPr>
              <a:t>James Matthews</a:t>
            </a:r>
          </a:p>
          <a:p>
            <a:pPr lvl="1">
              <a:lnSpc>
                <a:spcPct val="90000"/>
              </a:lnSpc>
              <a:buFontTx/>
              <a:buChar char="•"/>
            </a:pPr>
            <a:r>
              <a:rPr lang="en-US" altLang="en-US" sz="2400">
                <a:latin typeface="Tahoma" charset="0"/>
              </a:rPr>
              <a:t>B.F. Hall</a:t>
            </a:r>
          </a:p>
          <a:p>
            <a:pPr lvl="1">
              <a:lnSpc>
                <a:spcPct val="90000"/>
              </a:lnSpc>
              <a:buFontTx/>
              <a:buChar char="•"/>
            </a:pPr>
            <a:r>
              <a:rPr lang="en-US" altLang="en-US" sz="2400">
                <a:latin typeface="Tahoma" charset="0"/>
              </a:rPr>
              <a:t>John T. Johnson</a:t>
            </a:r>
          </a:p>
          <a:p>
            <a:pPr lvl="1">
              <a:lnSpc>
                <a:spcPct val="90000"/>
              </a:lnSpc>
              <a:buFontTx/>
              <a:buChar char="•"/>
            </a:pPr>
            <a:r>
              <a:rPr lang="en-US" altLang="en-US" sz="2400">
                <a:latin typeface="Tahoma" charset="0"/>
              </a:rPr>
              <a:t>And Many Others</a:t>
            </a:r>
          </a:p>
          <a:p>
            <a:pPr>
              <a:lnSpc>
                <a:spcPct val="90000"/>
              </a:lnSpc>
            </a:pPr>
            <a:r>
              <a:rPr lang="en-US" altLang="en-US" sz="2800">
                <a:latin typeface="Tahoma" charset="0"/>
              </a:rPr>
              <a:t>1824 Met Alexander Campbell</a:t>
            </a:r>
          </a:p>
          <a:p>
            <a:pPr>
              <a:lnSpc>
                <a:spcPct val="90000"/>
              </a:lnSpc>
            </a:pPr>
            <a:r>
              <a:rPr lang="en-US" altLang="en-US" sz="2800">
                <a:latin typeface="Tahoma" charset="0"/>
              </a:rPr>
              <a:t>Produced Christian Messenger 1826-1844</a:t>
            </a:r>
          </a:p>
        </p:txBody>
      </p:sp>
      <p:grpSp>
        <p:nvGrpSpPr>
          <p:cNvPr id="7178" name="Group 10"/>
          <p:cNvGrpSpPr>
            <a:grpSpLocks/>
          </p:cNvGrpSpPr>
          <p:nvPr/>
        </p:nvGrpSpPr>
        <p:grpSpPr bwMode="auto">
          <a:xfrm>
            <a:off x="609600" y="228600"/>
            <a:ext cx="2743200" cy="3505200"/>
            <a:chOff x="480" y="0"/>
            <a:chExt cx="1728" cy="2208"/>
          </a:xfrm>
        </p:grpSpPr>
        <p:pic>
          <p:nvPicPr>
            <p:cNvPr id="7172" name="Picture 4" descr="Portrait of John T. John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 y="0"/>
              <a:ext cx="1484" cy="2047"/>
            </a:xfrm>
            <a:prstGeom prst="rect">
              <a:avLst/>
            </a:prstGeom>
            <a:noFill/>
            <a:extLst>
              <a:ext uri="{909E8E84-426E-40DD-AFC4-6F175D3DCCD1}">
                <a14:hiddenFill xmlns:a14="http://schemas.microsoft.com/office/drawing/2010/main">
                  <a:solidFill>
                    <a:srgbClr val="FFFFFF"/>
                  </a:solidFill>
                </a14:hiddenFill>
              </a:ext>
            </a:extLst>
          </p:spPr>
        </p:pic>
        <p:sp>
          <p:nvSpPr>
            <p:cNvPr id="7174" name="Text Box 6"/>
            <p:cNvSpPr txBox="1">
              <a:spLocks noChangeArrowheads="1"/>
            </p:cNvSpPr>
            <p:nvPr/>
          </p:nvSpPr>
          <p:spPr bwMode="auto">
            <a:xfrm>
              <a:off x="480" y="1958"/>
              <a:ext cx="172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000">
                  <a:latin typeface="Tahoma" charset="0"/>
                </a:rPr>
                <a:t>John T. Johnson</a:t>
              </a:r>
            </a:p>
          </p:txBody>
        </p:sp>
      </p:grpSp>
      <p:grpSp>
        <p:nvGrpSpPr>
          <p:cNvPr id="7176" name="Group 8"/>
          <p:cNvGrpSpPr>
            <a:grpSpLocks/>
          </p:cNvGrpSpPr>
          <p:nvPr/>
        </p:nvGrpSpPr>
        <p:grpSpPr bwMode="auto">
          <a:xfrm>
            <a:off x="1066800" y="3810000"/>
            <a:ext cx="1900238" cy="3048000"/>
            <a:chOff x="672" y="2400"/>
            <a:chExt cx="1197" cy="1920"/>
          </a:xfrm>
        </p:grpSpPr>
        <p:pic>
          <p:nvPicPr>
            <p:cNvPr id="7173" name="Picture 5" descr="http://www.therestorationmovement.com/images/Hall_BF_01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 y="2400"/>
              <a:ext cx="1197" cy="1715"/>
            </a:xfrm>
            <a:prstGeom prst="rect">
              <a:avLst/>
            </a:prstGeom>
            <a:noFill/>
            <a:extLst>
              <a:ext uri="{909E8E84-426E-40DD-AFC4-6F175D3DCCD1}">
                <a14:hiddenFill xmlns:a14="http://schemas.microsoft.com/office/drawing/2010/main">
                  <a:solidFill>
                    <a:srgbClr val="FFFFFF"/>
                  </a:solidFill>
                </a14:hiddenFill>
              </a:ext>
            </a:extLst>
          </p:spPr>
        </p:pic>
        <p:sp>
          <p:nvSpPr>
            <p:cNvPr id="7175" name="Text Box 7"/>
            <p:cNvSpPr txBox="1">
              <a:spLocks noChangeArrowheads="1"/>
            </p:cNvSpPr>
            <p:nvPr/>
          </p:nvSpPr>
          <p:spPr bwMode="auto">
            <a:xfrm>
              <a:off x="768" y="4070"/>
              <a:ext cx="105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000">
                  <a:latin typeface="Tahoma" charset="0"/>
                </a:rPr>
                <a:t>B.F. Hall</a:t>
              </a:r>
            </a:p>
          </p:txBody>
        </p:sp>
      </p:grpSp>
    </p:spTree>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28600" y="304800"/>
            <a:ext cx="8686800" cy="762000"/>
          </a:xfrm>
        </p:spPr>
        <p:txBody>
          <a:bodyPr/>
          <a:lstStyle/>
          <a:p>
            <a:r>
              <a:rPr lang="en-US" altLang="en-US" sz="3600">
                <a:latin typeface="Tahoma" charset="0"/>
              </a:rPr>
              <a:t>Stone House In Georgetown   </a:t>
            </a:r>
          </a:p>
        </p:txBody>
      </p:sp>
      <p:sp>
        <p:nvSpPr>
          <p:cNvPr id="6147" name="Rectangle 3"/>
          <p:cNvSpPr>
            <a:spLocks noGrp="1" noChangeArrowheads="1"/>
          </p:cNvSpPr>
          <p:nvPr>
            <p:ph type="body" idx="1"/>
          </p:nvPr>
        </p:nvSpPr>
        <p:spPr>
          <a:xfrm>
            <a:off x="838200" y="1066800"/>
            <a:ext cx="7162800" cy="1905000"/>
          </a:xfrm>
        </p:spPr>
        <p:txBody>
          <a:bodyPr/>
          <a:lstStyle/>
          <a:p>
            <a:pPr marL="609600" indent="-609600">
              <a:lnSpc>
                <a:spcPct val="90000"/>
              </a:lnSpc>
            </a:pPr>
            <a:r>
              <a:rPr lang="en-US" altLang="en-US" sz="2400">
                <a:latin typeface="Tahoma" charset="0"/>
              </a:rPr>
              <a:t>In 1819 Stone Purchased A House And 123.5 Acres Of Land.</a:t>
            </a:r>
          </a:p>
          <a:p>
            <a:pPr marL="609600" indent="-609600">
              <a:lnSpc>
                <a:spcPct val="90000"/>
              </a:lnSpc>
            </a:pPr>
            <a:r>
              <a:rPr lang="en-US" altLang="en-US" sz="2400">
                <a:latin typeface="Tahoma" charset="0"/>
              </a:rPr>
              <a:t>The Land Had Belonged To Israel Grant, A Nephew Of Daniel Boone.</a:t>
            </a:r>
          </a:p>
          <a:p>
            <a:pPr marL="609600" indent="-609600">
              <a:lnSpc>
                <a:spcPct val="90000"/>
              </a:lnSpc>
            </a:pPr>
            <a:r>
              <a:rPr lang="en-US" altLang="en-US" sz="2400">
                <a:latin typeface="Tahoma" charset="0"/>
              </a:rPr>
              <a:t>The House Stands About A Mile East Of Town.</a:t>
            </a:r>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3" y="3276600"/>
            <a:ext cx="2971800" cy="202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343400"/>
            <a:ext cx="2362200" cy="227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15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3276600"/>
            <a:ext cx="3048000" cy="212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152400"/>
            <a:ext cx="6400800" cy="914400"/>
          </a:xfrm>
        </p:spPr>
        <p:txBody>
          <a:bodyPr/>
          <a:lstStyle/>
          <a:p>
            <a:r>
              <a:rPr lang="en-US" altLang="en-US">
                <a:latin typeface="Tahoma" charset="0"/>
              </a:rPr>
              <a:t>The Christian Messenger</a:t>
            </a:r>
          </a:p>
        </p:txBody>
      </p:sp>
      <p:sp>
        <p:nvSpPr>
          <p:cNvPr id="8195" name="Rectangle 3"/>
          <p:cNvSpPr>
            <a:spLocks noGrp="1" noChangeArrowheads="1"/>
          </p:cNvSpPr>
          <p:nvPr>
            <p:ph type="body" sz="half" idx="2"/>
          </p:nvPr>
        </p:nvSpPr>
        <p:spPr>
          <a:xfrm>
            <a:off x="5105400" y="2514600"/>
            <a:ext cx="3810000" cy="4114800"/>
          </a:xfrm>
        </p:spPr>
        <p:txBody>
          <a:bodyPr/>
          <a:lstStyle/>
          <a:p>
            <a:r>
              <a:rPr lang="en-US" altLang="en-US" sz="2800">
                <a:latin typeface="Tahoma" charset="0"/>
              </a:rPr>
              <a:t>The Christian Messenger Ran From 1826-1844</a:t>
            </a:r>
          </a:p>
          <a:p>
            <a:r>
              <a:rPr lang="en-US" altLang="en-US" sz="2800">
                <a:latin typeface="Tahoma" charset="0"/>
              </a:rPr>
              <a:t>John T. Johnson Helped Produce It</a:t>
            </a:r>
          </a:p>
          <a:p>
            <a:r>
              <a:rPr lang="en-US" altLang="en-US" sz="2800">
                <a:latin typeface="Tahoma" charset="0"/>
              </a:rPr>
              <a:t>Kept The Brotherhood Connected</a:t>
            </a:r>
          </a:p>
        </p:txBody>
      </p:sp>
      <p:pic>
        <p:nvPicPr>
          <p:cNvPr id="8196" name="Picture 4" descr="http://www.therestorationmovement.com/images/stonebw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381000"/>
            <a:ext cx="1519238" cy="2057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197" name="Object 5"/>
          <p:cNvGraphicFramePr>
            <a:graphicFrameLocks noChangeAspect="1"/>
          </p:cNvGraphicFramePr>
          <p:nvPr/>
        </p:nvGraphicFramePr>
        <p:xfrm>
          <a:off x="1143000" y="1066800"/>
          <a:ext cx="3209925" cy="5562600"/>
        </p:xfrm>
        <a:graphic>
          <a:graphicData uri="http://schemas.openxmlformats.org/presentationml/2006/ole">
            <mc:AlternateContent xmlns:mc="http://schemas.openxmlformats.org/markup-compatibility/2006">
              <mc:Choice xmlns:v="urn:schemas-microsoft-com:vml" Requires="v">
                <p:oleObj spid="_x0000_s8202" name="Photo Editor Photo" r:id="rId4" imgW="4361905" imgH="7561905" progId="MSPhotoEd.3">
                  <p:embed/>
                </p:oleObj>
              </mc:Choice>
              <mc:Fallback>
                <p:oleObj name="Photo Editor Photo" r:id="rId4" imgW="4361905" imgH="7561905" progId="MSPhotoEd.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066800"/>
                        <a:ext cx="3209925"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28600" y="228600"/>
            <a:ext cx="4038600" cy="914400"/>
          </a:xfrm>
        </p:spPr>
        <p:txBody>
          <a:bodyPr/>
          <a:lstStyle/>
          <a:p>
            <a:r>
              <a:rPr lang="en-US" altLang="en-US" sz="2800">
                <a:latin typeface="Tahoma" charset="0"/>
              </a:rPr>
              <a:t>Coming Together Of A Movement   </a:t>
            </a:r>
          </a:p>
        </p:txBody>
      </p:sp>
      <p:sp>
        <p:nvSpPr>
          <p:cNvPr id="9219" name="Rectangle 3"/>
          <p:cNvSpPr>
            <a:spLocks noGrp="1" noChangeArrowheads="1"/>
          </p:cNvSpPr>
          <p:nvPr>
            <p:ph type="body" idx="1"/>
          </p:nvPr>
        </p:nvSpPr>
        <p:spPr>
          <a:xfrm>
            <a:off x="4648200" y="228600"/>
            <a:ext cx="4267200" cy="6477000"/>
          </a:xfrm>
        </p:spPr>
        <p:txBody>
          <a:bodyPr/>
          <a:lstStyle/>
          <a:p>
            <a:pPr>
              <a:lnSpc>
                <a:spcPct val="90000"/>
              </a:lnSpc>
            </a:pPr>
            <a:r>
              <a:rPr lang="en-US" altLang="en-US" sz="2400">
                <a:latin typeface="Tahoma" charset="0"/>
              </a:rPr>
              <a:t>Meeting Of Stone’s Christians &amp; Campbell’s Disciples At Hill Street Church In Lexington, Last Week In 1831</a:t>
            </a:r>
          </a:p>
          <a:p>
            <a:pPr>
              <a:lnSpc>
                <a:spcPct val="90000"/>
              </a:lnSpc>
            </a:pPr>
            <a:r>
              <a:rPr lang="en-US" altLang="en-US" sz="2400">
                <a:latin typeface="Tahoma" charset="0"/>
              </a:rPr>
              <a:t>January 1, 1832 Joined Forces With A. Campbell’s Disciples Movement</a:t>
            </a:r>
          </a:p>
          <a:p>
            <a:pPr>
              <a:lnSpc>
                <a:spcPct val="90000"/>
              </a:lnSpc>
            </a:pPr>
            <a:r>
              <a:rPr lang="en-US" altLang="en-US" sz="2400">
                <a:latin typeface="Tahoma" charset="0"/>
                <a:ea typeface="Times New Roman" charset="0"/>
                <a:cs typeface="Times New Roman" charset="0"/>
              </a:rPr>
              <a:t>“Let us, then my brethren, be no longer Campbellites or Stoneites, New Lights or Old Lights, or any other kind of lights, but let us come to the Bible, and to the Bible alone, as the only book in the world that can give us all the light we need.”</a:t>
            </a:r>
            <a:r>
              <a:rPr lang="en-US" altLang="en-US" sz="2400" b="1">
                <a:latin typeface="Tahoma" charset="0"/>
              </a:rPr>
              <a:t> </a:t>
            </a:r>
            <a:r>
              <a:rPr lang="en-US" altLang="en-US" sz="2400">
                <a:latin typeface="Tahoma" charset="0"/>
              </a:rPr>
              <a:t>— John Smith</a:t>
            </a:r>
          </a:p>
          <a:p>
            <a:pPr>
              <a:lnSpc>
                <a:spcPct val="90000"/>
              </a:lnSpc>
            </a:pPr>
            <a:endParaRPr lang="en-US" altLang="en-US" sz="2400">
              <a:latin typeface="Tahoma" charset="0"/>
            </a:endParaRPr>
          </a:p>
        </p:txBody>
      </p:sp>
      <p:pic>
        <p:nvPicPr>
          <p:cNvPr id="9220" name="Picture 4" descr="Barton Warren St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505200"/>
            <a:ext cx="17907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http://www.therestorationmovement.com/images/CaneRidgeSGUnit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1143000"/>
            <a:ext cx="1752600" cy="2397125"/>
          </a:xfrm>
          <a:prstGeom prst="rect">
            <a:avLst/>
          </a:prstGeom>
          <a:noFill/>
          <a:extLst>
            <a:ext uri="{909E8E84-426E-40DD-AFC4-6F175D3DCCD1}">
              <a14:hiddenFill xmlns:a14="http://schemas.microsoft.com/office/drawing/2010/main">
                <a:solidFill>
                  <a:srgbClr val="FFFFFF"/>
                </a:solidFill>
              </a14:hiddenFill>
            </a:ext>
          </a:extLst>
        </p:spPr>
      </p:pic>
      <p:grpSp>
        <p:nvGrpSpPr>
          <p:cNvPr id="9222" name="Group 6"/>
          <p:cNvGrpSpPr>
            <a:grpSpLocks/>
          </p:cNvGrpSpPr>
          <p:nvPr/>
        </p:nvGrpSpPr>
        <p:grpSpPr bwMode="auto">
          <a:xfrm>
            <a:off x="2514600" y="3581400"/>
            <a:ext cx="2133600" cy="3063875"/>
            <a:chOff x="288" y="2112"/>
            <a:chExt cx="1344" cy="1930"/>
          </a:xfrm>
        </p:grpSpPr>
        <p:pic>
          <p:nvPicPr>
            <p:cNvPr id="9223" name="Picture 7" descr="http://www.therestorationmovement.com/images/smithj.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 y="2112"/>
              <a:ext cx="1238" cy="1541"/>
            </a:xfrm>
            <a:prstGeom prst="rect">
              <a:avLst/>
            </a:prstGeom>
            <a:noFill/>
            <a:extLst>
              <a:ext uri="{909E8E84-426E-40DD-AFC4-6F175D3DCCD1}">
                <a14:hiddenFill xmlns:a14="http://schemas.microsoft.com/office/drawing/2010/main">
                  <a:solidFill>
                    <a:srgbClr val="FFFFFF"/>
                  </a:solidFill>
                </a14:hiddenFill>
              </a:ext>
            </a:extLst>
          </p:spPr>
        </p:pic>
        <p:sp>
          <p:nvSpPr>
            <p:cNvPr id="9224" name="Text Box 8"/>
            <p:cNvSpPr txBox="1">
              <a:spLocks noChangeArrowheads="1"/>
            </p:cNvSpPr>
            <p:nvPr/>
          </p:nvSpPr>
          <p:spPr bwMode="auto">
            <a:xfrm>
              <a:off x="288" y="3600"/>
              <a:ext cx="1344"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altLang="en-US" sz="2000">
                  <a:latin typeface="Tahoma" charset="0"/>
                </a:rPr>
                <a:t>“Raccoon” </a:t>
              </a:r>
              <a:br>
                <a:rPr lang="en-US" altLang="en-US" sz="2000">
                  <a:latin typeface="Tahoma" charset="0"/>
                </a:rPr>
              </a:br>
              <a:r>
                <a:rPr lang="en-US" altLang="en-US" sz="2000">
                  <a:latin typeface="Tahoma" charset="0"/>
                </a:rPr>
                <a:t>John Smith</a:t>
              </a:r>
            </a:p>
          </p:txBody>
        </p:sp>
      </p:grpSp>
      <p:grpSp>
        <p:nvGrpSpPr>
          <p:cNvPr id="9225" name="Group 9"/>
          <p:cNvGrpSpPr>
            <a:grpSpLocks/>
          </p:cNvGrpSpPr>
          <p:nvPr/>
        </p:nvGrpSpPr>
        <p:grpSpPr bwMode="auto">
          <a:xfrm>
            <a:off x="152400" y="1219200"/>
            <a:ext cx="2590800" cy="2224088"/>
            <a:chOff x="96" y="768"/>
            <a:chExt cx="1632" cy="1401"/>
          </a:xfrm>
        </p:grpSpPr>
        <p:graphicFrame>
          <p:nvGraphicFramePr>
            <p:cNvPr id="9226" name="Object 10"/>
            <p:cNvGraphicFramePr>
              <a:graphicFrameLocks noChangeAspect="1"/>
            </p:cNvGraphicFramePr>
            <p:nvPr/>
          </p:nvGraphicFramePr>
          <p:xfrm>
            <a:off x="144" y="768"/>
            <a:ext cx="1488" cy="1031"/>
          </p:xfrm>
          <a:graphic>
            <a:graphicData uri="http://schemas.openxmlformats.org/presentationml/2006/ole">
              <mc:AlternateContent xmlns:mc="http://schemas.openxmlformats.org/markup-compatibility/2006">
                <mc:Choice xmlns:v="urn:schemas-microsoft-com:vml" Requires="v">
                  <p:oleObj spid="_x0000_s9232" name="Photo Editor Photo" r:id="rId6" imgW="7628571" imgH="5285714" progId="MSPhotoEd.3">
                    <p:embed/>
                  </p:oleObj>
                </mc:Choice>
                <mc:Fallback>
                  <p:oleObj name="Photo Editor Photo" r:id="rId6" imgW="7628571" imgH="5285714" progId="MSPhotoEd.3">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 y="768"/>
                          <a:ext cx="1488" cy="1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227" name="Text Box 11"/>
            <p:cNvSpPr txBox="1">
              <a:spLocks noChangeArrowheads="1"/>
            </p:cNvSpPr>
            <p:nvPr/>
          </p:nvSpPr>
          <p:spPr bwMode="auto">
            <a:xfrm>
              <a:off x="96" y="1765"/>
              <a:ext cx="163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90000"/>
                </a:lnSpc>
                <a:spcBef>
                  <a:spcPct val="20000"/>
                </a:spcBef>
              </a:pPr>
              <a:r>
                <a:rPr lang="en-US" altLang="en-US" sz="2000">
                  <a:latin typeface="Tahoma" charset="0"/>
                </a:rPr>
                <a:t>Hill Street Church, Lexington, Kentucky</a:t>
              </a:r>
            </a:p>
          </p:txBody>
        </p:sp>
      </p:grpSp>
    </p:spTree>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1905000" y="0"/>
            <a:ext cx="4876800" cy="1143000"/>
          </a:xfrm>
        </p:spPr>
        <p:txBody>
          <a:bodyPr/>
          <a:lstStyle/>
          <a:p>
            <a:r>
              <a:rPr lang="en-US" altLang="en-US" sz="3600">
                <a:latin typeface="Tahoma" charset="0"/>
              </a:rPr>
              <a:t>John Allen Gano</a:t>
            </a:r>
            <a:br>
              <a:rPr lang="en-US" altLang="en-US" sz="3600">
                <a:latin typeface="Tahoma" charset="0"/>
              </a:rPr>
            </a:br>
            <a:r>
              <a:rPr lang="en-US" altLang="en-US" sz="3600">
                <a:latin typeface="Tahoma" charset="0"/>
              </a:rPr>
              <a:t>1805-1887</a:t>
            </a:r>
            <a:endParaRPr lang="en-US" altLang="en-US"/>
          </a:p>
        </p:txBody>
      </p:sp>
      <p:pic>
        <p:nvPicPr>
          <p:cNvPr id="10243" name="Picture 3" descr="http://www.therestorationmovement.com/images/ganoj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85800"/>
            <a:ext cx="2168525"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www.therestorationmovement.com/images/Jagan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131888"/>
            <a:ext cx="2463800" cy="2830512"/>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http://www.therestorationmovement.com/images/gano_grave_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6950" y="3657600"/>
            <a:ext cx="1416050" cy="3048000"/>
          </a:xfrm>
          <a:prstGeom prst="rect">
            <a:avLst/>
          </a:prstGeom>
          <a:noFill/>
          <a:extLst>
            <a:ext uri="{909E8E84-426E-40DD-AFC4-6F175D3DCCD1}">
              <a14:hiddenFill xmlns:a14="http://schemas.microsoft.com/office/drawing/2010/main">
                <a:solidFill>
                  <a:srgbClr val="FFFFFF"/>
                </a:solidFill>
              </a14:hiddenFill>
            </a:ext>
          </a:extLst>
        </p:spPr>
      </p:pic>
      <p:sp>
        <p:nvSpPr>
          <p:cNvPr id="10246" name="Text Box 6"/>
          <p:cNvSpPr txBox="1">
            <a:spLocks noChangeArrowheads="1"/>
          </p:cNvSpPr>
          <p:nvPr/>
        </p:nvSpPr>
        <p:spPr bwMode="auto">
          <a:xfrm>
            <a:off x="5943600" y="17463"/>
            <a:ext cx="3276600" cy="668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6075" indent="-346075">
              <a:defRPr sz="2400">
                <a:solidFill>
                  <a:schemeClr val="tx1"/>
                </a:solidFill>
                <a:latin typeface="Times New Roman" charset="0"/>
              </a:defRPr>
            </a:lvl1pPr>
            <a:lvl2pPr marL="792163" indent="-331788">
              <a:defRPr sz="2400">
                <a:solidFill>
                  <a:schemeClr val="tx1"/>
                </a:solidFill>
                <a:latin typeface="Times New Roman" charset="0"/>
              </a:defRPr>
            </a:lvl2pPr>
            <a:lvl3pPr marL="965200">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a:spcBef>
                <a:spcPct val="50000"/>
              </a:spcBef>
              <a:buFont typeface="Wingdings" charset="2"/>
              <a:buChar char="Ø"/>
            </a:pPr>
            <a:r>
              <a:rPr lang="en-US" altLang="en-US" sz="1800">
                <a:latin typeface="Tahoma" charset="0"/>
              </a:rPr>
              <a:t>Noted As Baptizing More Kentuckians Than Any Other Preacher</a:t>
            </a:r>
          </a:p>
          <a:p>
            <a:pPr>
              <a:spcBef>
                <a:spcPct val="50000"/>
              </a:spcBef>
              <a:buFont typeface="Wingdings" charset="2"/>
              <a:buChar char="Ø"/>
            </a:pPr>
            <a:r>
              <a:rPr lang="en-US" altLang="en-US" sz="1800">
                <a:latin typeface="Tahoma" charset="0"/>
              </a:rPr>
              <a:t>Wealthy Land Owner In Bourbon County, Kentucky</a:t>
            </a:r>
          </a:p>
          <a:p>
            <a:pPr>
              <a:spcBef>
                <a:spcPct val="50000"/>
              </a:spcBef>
              <a:buFont typeface="Wingdings" charset="2"/>
              <a:buChar char="Ø"/>
            </a:pPr>
            <a:r>
              <a:rPr lang="en-US" altLang="en-US" sz="1800">
                <a:latin typeface="Tahoma" charset="0"/>
              </a:rPr>
              <a:t>Preached At Cane Ridge &amp; Georgetown</a:t>
            </a:r>
          </a:p>
          <a:p>
            <a:pPr>
              <a:spcBef>
                <a:spcPct val="50000"/>
              </a:spcBef>
              <a:buFont typeface="Wingdings" charset="2"/>
              <a:buChar char="Ø"/>
            </a:pPr>
            <a:r>
              <a:rPr lang="en-US" altLang="en-US" sz="1800">
                <a:latin typeface="Tahoma" charset="0"/>
              </a:rPr>
              <a:t>Helped Underwrite The Work In Many States Esp. Missouri Through His Friendship With T.M. Allen</a:t>
            </a:r>
          </a:p>
          <a:p>
            <a:pPr>
              <a:spcBef>
                <a:spcPct val="50000"/>
              </a:spcBef>
              <a:buFont typeface="Wingdings" charset="2"/>
              <a:buChar char="Ø"/>
            </a:pPr>
            <a:r>
              <a:rPr lang="en-US" altLang="en-US" sz="1800">
                <a:latin typeface="Tahoma" charset="0"/>
              </a:rPr>
              <a:t>Claim To Fame:</a:t>
            </a:r>
          </a:p>
          <a:p>
            <a:pPr lvl="1">
              <a:spcBef>
                <a:spcPct val="50000"/>
              </a:spcBef>
              <a:buFont typeface="Wingdings" charset="2"/>
              <a:buChar char="Ø"/>
            </a:pPr>
            <a:r>
              <a:rPr lang="en-US" altLang="en-US" sz="1800">
                <a:latin typeface="Tahoma" charset="0"/>
              </a:rPr>
              <a:t>His Grandfather, John Gano, Baptist Preacher Immersed George Washington In The Potomac River</a:t>
            </a:r>
          </a:p>
          <a:p>
            <a:pPr lvl="1">
              <a:spcBef>
                <a:spcPct val="50000"/>
              </a:spcBef>
              <a:buFont typeface="Wingdings" charset="2"/>
              <a:buChar char="Ø"/>
            </a:pPr>
            <a:r>
              <a:rPr lang="en-US" altLang="en-US" sz="1800">
                <a:latin typeface="Tahoma" charset="0"/>
              </a:rPr>
              <a:t>One Of His Descendants Was Howard Hughes, Billionaire</a:t>
            </a:r>
          </a:p>
        </p:txBody>
      </p:sp>
      <p:pic>
        <p:nvPicPr>
          <p:cNvPr id="10247" name="Picture 7" descr="http://www.therestorationmovement.com/images/WashingtonGano0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4038600"/>
            <a:ext cx="1987550" cy="2514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1371600" y="0"/>
            <a:ext cx="7772400" cy="609600"/>
          </a:xfrm>
        </p:spPr>
        <p:txBody>
          <a:bodyPr/>
          <a:lstStyle/>
          <a:p>
            <a:r>
              <a:rPr lang="en-US" altLang="en-US">
                <a:latin typeface="Tahoma" charset="0"/>
              </a:rPr>
              <a:t>Cane Ridge Cemetery</a:t>
            </a:r>
          </a:p>
        </p:txBody>
      </p:sp>
      <p:pic>
        <p:nvPicPr>
          <p:cNvPr id="11267" name="Picture 3" descr="http://www.therestorationmovement.com/images/Bstone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2192338" cy="33528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www.therestorationmovement.com/images/Cane_Ridge_09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7475" y="685800"/>
            <a:ext cx="2505075" cy="5867400"/>
          </a:xfrm>
          <a:prstGeom prst="rect">
            <a:avLst/>
          </a:prstGeom>
          <a:noFill/>
          <a:extLst>
            <a:ext uri="{909E8E84-426E-40DD-AFC4-6F175D3DCCD1}">
              <a14:hiddenFill xmlns:a14="http://schemas.microsoft.com/office/drawing/2010/main">
                <a:solidFill>
                  <a:srgbClr val="FFFFFF"/>
                </a:solidFill>
              </a14:hiddenFill>
            </a:ext>
          </a:extLst>
        </p:spPr>
      </p:pic>
      <p:sp>
        <p:nvSpPr>
          <p:cNvPr id="11269" name="Text Box 5"/>
          <p:cNvSpPr txBox="1">
            <a:spLocks noChangeArrowheads="1"/>
          </p:cNvSpPr>
          <p:nvPr/>
        </p:nvSpPr>
        <p:spPr bwMode="auto">
          <a:xfrm>
            <a:off x="2133600" y="762000"/>
            <a:ext cx="4495800" cy="580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90000"/>
              </a:lnSpc>
              <a:spcBef>
                <a:spcPct val="40000"/>
              </a:spcBef>
            </a:pPr>
            <a:r>
              <a:rPr lang="en-US" altLang="en-US" sz="2000" b="1">
                <a:latin typeface="Tahoma" charset="0"/>
                <a:ea typeface="Tahoma" charset="0"/>
                <a:cs typeface="Tahoma" charset="0"/>
              </a:rPr>
              <a:t>The Church of Christ</a:t>
            </a:r>
            <a:endParaRPr lang="en-US" altLang="en-US" sz="2000"/>
          </a:p>
          <a:p>
            <a:pPr algn="ctr">
              <a:lnSpc>
                <a:spcPct val="90000"/>
              </a:lnSpc>
              <a:spcBef>
                <a:spcPct val="40000"/>
              </a:spcBef>
            </a:pPr>
            <a:r>
              <a:rPr lang="en-US" altLang="en-US" sz="2000" b="1">
                <a:latin typeface="Tahoma" charset="0"/>
                <a:ea typeface="Tahoma" charset="0"/>
                <a:cs typeface="Tahoma" charset="0"/>
              </a:rPr>
              <a:t>at Caneridge &amp; other</a:t>
            </a:r>
            <a:endParaRPr lang="en-US" altLang="en-US" sz="2000"/>
          </a:p>
          <a:p>
            <a:pPr algn="ctr">
              <a:lnSpc>
                <a:spcPct val="90000"/>
              </a:lnSpc>
              <a:spcBef>
                <a:spcPct val="40000"/>
              </a:spcBef>
            </a:pPr>
            <a:r>
              <a:rPr lang="en-US" altLang="en-US" sz="2000" b="1">
                <a:latin typeface="Tahoma" charset="0"/>
                <a:ea typeface="Tahoma" charset="0"/>
                <a:cs typeface="Tahoma" charset="0"/>
              </a:rPr>
              <a:t>generous friends in Kentucky</a:t>
            </a:r>
            <a:endParaRPr lang="en-US" altLang="en-US" sz="2000"/>
          </a:p>
          <a:p>
            <a:pPr algn="ctr">
              <a:lnSpc>
                <a:spcPct val="90000"/>
              </a:lnSpc>
              <a:spcBef>
                <a:spcPct val="40000"/>
              </a:spcBef>
            </a:pPr>
            <a:r>
              <a:rPr lang="en-US" altLang="en-US" sz="2000" b="1">
                <a:latin typeface="Tahoma" charset="0"/>
                <a:ea typeface="Tahoma" charset="0"/>
                <a:cs typeface="Tahoma" charset="0"/>
              </a:rPr>
              <a:t>have caused this monument</a:t>
            </a:r>
            <a:endParaRPr lang="en-US" altLang="en-US" sz="2000"/>
          </a:p>
          <a:p>
            <a:pPr algn="ctr">
              <a:lnSpc>
                <a:spcPct val="90000"/>
              </a:lnSpc>
              <a:spcBef>
                <a:spcPct val="40000"/>
              </a:spcBef>
            </a:pPr>
            <a:r>
              <a:rPr lang="en-US" altLang="en-US" sz="2000" b="1">
                <a:latin typeface="Tahoma" charset="0"/>
                <a:ea typeface="Tahoma" charset="0"/>
                <a:cs typeface="Tahoma" charset="0"/>
              </a:rPr>
              <a:t>to be erected as a tribute of</a:t>
            </a:r>
            <a:endParaRPr lang="en-US" altLang="en-US" sz="2000"/>
          </a:p>
          <a:p>
            <a:pPr algn="ctr">
              <a:lnSpc>
                <a:spcPct val="90000"/>
              </a:lnSpc>
              <a:spcBef>
                <a:spcPct val="40000"/>
              </a:spcBef>
            </a:pPr>
            <a:r>
              <a:rPr lang="en-US" altLang="en-US" sz="2000" b="1">
                <a:latin typeface="Tahoma" charset="0"/>
                <a:ea typeface="Tahoma" charset="0"/>
                <a:cs typeface="Tahoma" charset="0"/>
              </a:rPr>
              <a:t>affection &amp; gratitude to</a:t>
            </a:r>
            <a:endParaRPr lang="en-US" altLang="en-US" sz="2000"/>
          </a:p>
          <a:p>
            <a:pPr algn="ctr">
              <a:lnSpc>
                <a:spcPct val="90000"/>
              </a:lnSpc>
              <a:spcBef>
                <a:spcPct val="40000"/>
              </a:spcBef>
            </a:pPr>
            <a:r>
              <a:rPr lang="en-US" altLang="en-US" sz="2000" b="1">
                <a:latin typeface="Tahoma" charset="0"/>
                <a:ea typeface="Tahoma" charset="0"/>
                <a:cs typeface="Tahoma" charset="0"/>
              </a:rPr>
              <a:t>BARTON W. STONE</a:t>
            </a:r>
            <a:endParaRPr lang="en-US" altLang="en-US" sz="2000"/>
          </a:p>
          <a:p>
            <a:pPr algn="ctr">
              <a:lnSpc>
                <a:spcPct val="90000"/>
              </a:lnSpc>
              <a:spcBef>
                <a:spcPct val="40000"/>
              </a:spcBef>
            </a:pPr>
            <a:r>
              <a:rPr lang="en-US" altLang="en-US" sz="2000" b="1">
                <a:latin typeface="Tahoma" charset="0"/>
                <a:ea typeface="Tahoma" charset="0"/>
                <a:cs typeface="Tahoma" charset="0"/>
              </a:rPr>
              <a:t>Minister of the gospel of</a:t>
            </a:r>
            <a:endParaRPr lang="en-US" altLang="en-US" sz="2000"/>
          </a:p>
          <a:p>
            <a:pPr algn="ctr">
              <a:lnSpc>
                <a:spcPct val="90000"/>
              </a:lnSpc>
              <a:spcBef>
                <a:spcPct val="40000"/>
              </a:spcBef>
            </a:pPr>
            <a:r>
              <a:rPr lang="en-US" altLang="en-US" sz="2000" b="1">
                <a:latin typeface="Tahoma" charset="0"/>
                <a:ea typeface="Tahoma" charset="0"/>
                <a:cs typeface="Tahoma" charset="0"/>
              </a:rPr>
              <a:t>Christ and the distinguished</a:t>
            </a:r>
            <a:endParaRPr lang="en-US" altLang="en-US" sz="2000"/>
          </a:p>
          <a:p>
            <a:pPr algn="ctr">
              <a:lnSpc>
                <a:spcPct val="90000"/>
              </a:lnSpc>
              <a:spcBef>
                <a:spcPct val="40000"/>
              </a:spcBef>
            </a:pPr>
            <a:r>
              <a:rPr lang="en-US" altLang="en-US" sz="2000" b="1">
                <a:latin typeface="Tahoma" charset="0"/>
                <a:ea typeface="Tahoma" charset="0"/>
                <a:cs typeface="Tahoma" charset="0"/>
              </a:rPr>
              <a:t>reformer of the 19 Century.</a:t>
            </a:r>
            <a:endParaRPr lang="en-US" altLang="en-US" sz="2000"/>
          </a:p>
          <a:p>
            <a:pPr algn="ctr">
              <a:lnSpc>
                <a:spcPct val="90000"/>
              </a:lnSpc>
              <a:spcBef>
                <a:spcPct val="40000"/>
              </a:spcBef>
            </a:pPr>
            <a:r>
              <a:rPr lang="en-US" altLang="en-US" sz="2000" b="1">
                <a:latin typeface="Tahoma" charset="0"/>
                <a:ea typeface="Tahoma" charset="0"/>
                <a:cs typeface="Tahoma" charset="0"/>
              </a:rPr>
              <a:t>BORN  Dec. 21, 1772</a:t>
            </a:r>
            <a:endParaRPr lang="en-US" altLang="en-US" sz="2000"/>
          </a:p>
          <a:p>
            <a:pPr algn="ctr">
              <a:lnSpc>
                <a:spcPct val="90000"/>
              </a:lnSpc>
              <a:spcBef>
                <a:spcPct val="40000"/>
              </a:spcBef>
            </a:pPr>
            <a:r>
              <a:rPr lang="en-US" altLang="en-US" sz="2000" b="1">
                <a:latin typeface="Tahoma" charset="0"/>
                <a:ea typeface="Tahoma" charset="0"/>
                <a:cs typeface="Tahoma" charset="0"/>
              </a:rPr>
              <a:t>DIED  Nov. 9, 1844</a:t>
            </a:r>
            <a:endParaRPr lang="en-US" altLang="en-US" sz="2000"/>
          </a:p>
          <a:p>
            <a:pPr algn="ctr">
              <a:lnSpc>
                <a:spcPct val="90000"/>
              </a:lnSpc>
              <a:spcBef>
                <a:spcPct val="40000"/>
              </a:spcBef>
            </a:pPr>
            <a:r>
              <a:rPr lang="en-US" altLang="en-US" sz="2000" b="1">
                <a:latin typeface="Tahoma" charset="0"/>
                <a:ea typeface="Tahoma" charset="0"/>
                <a:cs typeface="Tahoma" charset="0"/>
              </a:rPr>
              <a:t>His remains lie here.</a:t>
            </a:r>
            <a:endParaRPr lang="en-US" altLang="en-US" sz="2000"/>
          </a:p>
          <a:p>
            <a:pPr algn="ctr">
              <a:lnSpc>
                <a:spcPct val="90000"/>
              </a:lnSpc>
              <a:spcBef>
                <a:spcPct val="40000"/>
              </a:spcBef>
            </a:pPr>
            <a:r>
              <a:rPr lang="en-US" altLang="en-US" sz="2000" b="1">
                <a:latin typeface="Tahoma" charset="0"/>
                <a:ea typeface="Tahoma" charset="0"/>
                <a:cs typeface="Tahoma" charset="0"/>
              </a:rPr>
              <a:t>This monument was erected in 1847</a:t>
            </a:r>
            <a:endParaRPr lang="en-US" altLang="en-US" sz="2000"/>
          </a:p>
        </p:txBody>
      </p:sp>
      <p:pic>
        <p:nvPicPr>
          <p:cNvPr id="11270" name="Picture 6" descr="http://www.therestorationmovement.com/images/Bstone2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213" y="3687763"/>
            <a:ext cx="1779587" cy="28654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thruBlk="1"/>
  </p:transition>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656</Words>
  <Application>Microsoft Macintosh PowerPoint</Application>
  <PresentationFormat>On-screen Show (4:3)</PresentationFormat>
  <Paragraphs>74</Paragraphs>
  <Slides>13</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13</vt:i4>
      </vt:variant>
    </vt:vector>
  </HeadingPairs>
  <TitlesOfParts>
    <vt:vector size="19" baseType="lpstr">
      <vt:lpstr>Arial</vt:lpstr>
      <vt:lpstr>Tahoma</vt:lpstr>
      <vt:lpstr>Times New Roman</vt:lpstr>
      <vt:lpstr>Wingdings</vt:lpstr>
      <vt:lpstr>Default Design</vt:lpstr>
      <vt:lpstr>Photo Editor Photo</vt:lpstr>
      <vt:lpstr>Family Life Of  Barton W. Stone</vt:lpstr>
      <vt:lpstr>While At Gallatin, Tennessee</vt:lpstr>
      <vt:lpstr>Stone At Rittenhouse Academy   </vt:lpstr>
      <vt:lpstr>Stone’s Influence    </vt:lpstr>
      <vt:lpstr>Stone House In Georgetown   </vt:lpstr>
      <vt:lpstr>The Christian Messenger</vt:lpstr>
      <vt:lpstr>Coming Together Of A Movement   </vt:lpstr>
      <vt:lpstr>John Allen Gano 1805-1887</vt:lpstr>
      <vt:lpstr>Cane Ridge Cemetery</vt:lpstr>
      <vt:lpstr>Campbell’s  Visit</vt:lpstr>
      <vt:lpstr>Grave Of William Rogers</vt:lpstr>
      <vt:lpstr>Around Cane Ridge</vt:lpstr>
      <vt:lpstr>Around Cane Ridge</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Early Years &amp; Family Life</dc:title>
  <dc:creator>Scott Harp</dc:creator>
  <cp:lastModifiedBy>Scott Harp</cp:lastModifiedBy>
  <cp:revision>8</cp:revision>
  <dcterms:created xsi:type="dcterms:W3CDTF">2005-06-07T15:56:02Z</dcterms:created>
  <dcterms:modified xsi:type="dcterms:W3CDTF">2021-02-23T16:38:59Z</dcterms:modified>
</cp:coreProperties>
</file>